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76"/>
  </p:notesMasterIdLst>
  <p:sldIdLst>
    <p:sldId id="256" r:id="rId4"/>
    <p:sldId id="392" r:id="rId5"/>
    <p:sldId id="393" r:id="rId6"/>
    <p:sldId id="394" r:id="rId7"/>
    <p:sldId id="400" r:id="rId8"/>
    <p:sldId id="405" r:id="rId9"/>
    <p:sldId id="406" r:id="rId10"/>
    <p:sldId id="407" r:id="rId11"/>
    <p:sldId id="412" r:id="rId12"/>
    <p:sldId id="410" r:id="rId13"/>
    <p:sldId id="411" r:id="rId14"/>
    <p:sldId id="408" r:id="rId15"/>
    <p:sldId id="413" r:id="rId16"/>
    <p:sldId id="414" r:id="rId17"/>
    <p:sldId id="409" r:id="rId18"/>
    <p:sldId id="404" r:id="rId19"/>
    <p:sldId id="401" r:id="rId20"/>
    <p:sldId id="395" r:id="rId21"/>
    <p:sldId id="396" r:id="rId22"/>
    <p:sldId id="397" r:id="rId23"/>
    <p:sldId id="403" r:id="rId24"/>
    <p:sldId id="416" r:id="rId25"/>
    <p:sldId id="402" r:id="rId26"/>
    <p:sldId id="415" r:id="rId27"/>
    <p:sldId id="398" r:id="rId28"/>
    <p:sldId id="422" r:id="rId29"/>
    <p:sldId id="423" r:id="rId30"/>
    <p:sldId id="424" r:id="rId31"/>
    <p:sldId id="425" r:id="rId32"/>
    <p:sldId id="399" r:id="rId33"/>
    <p:sldId id="436" r:id="rId34"/>
    <p:sldId id="432" r:id="rId35"/>
    <p:sldId id="433" r:id="rId36"/>
    <p:sldId id="286" r:id="rId37"/>
    <p:sldId id="434" r:id="rId38"/>
    <p:sldId id="428" r:id="rId39"/>
    <p:sldId id="435" r:id="rId40"/>
    <p:sldId id="429" r:id="rId41"/>
    <p:sldId id="430" r:id="rId42"/>
    <p:sldId id="431" r:id="rId43"/>
    <p:sldId id="318" r:id="rId44"/>
    <p:sldId id="437" r:id="rId45"/>
    <p:sldId id="367" r:id="rId46"/>
    <p:sldId id="439" r:id="rId47"/>
    <p:sldId id="370" r:id="rId48"/>
    <p:sldId id="331" r:id="rId49"/>
    <p:sldId id="440" r:id="rId50"/>
    <p:sldId id="358" r:id="rId51"/>
    <p:sldId id="352" r:id="rId52"/>
    <p:sldId id="366" r:id="rId53"/>
    <p:sldId id="441" r:id="rId54"/>
    <p:sldId id="442" r:id="rId55"/>
    <p:sldId id="443" r:id="rId56"/>
    <p:sldId id="444" r:id="rId57"/>
    <p:sldId id="445" r:id="rId58"/>
    <p:sldId id="446" r:id="rId59"/>
    <p:sldId id="447" r:id="rId60"/>
    <p:sldId id="306" r:id="rId61"/>
    <p:sldId id="303" r:id="rId62"/>
    <p:sldId id="347" r:id="rId63"/>
    <p:sldId id="337" r:id="rId64"/>
    <p:sldId id="369" r:id="rId65"/>
    <p:sldId id="448" r:id="rId66"/>
    <p:sldId id="449" r:id="rId67"/>
    <p:sldId id="349" r:id="rId68"/>
    <p:sldId id="385" r:id="rId69"/>
    <p:sldId id="365" r:id="rId70"/>
    <p:sldId id="360" r:id="rId71"/>
    <p:sldId id="362" r:id="rId72"/>
    <p:sldId id="363" r:id="rId73"/>
    <p:sldId id="364" r:id="rId74"/>
    <p:sldId id="307" r:id="rId75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926" autoAdjust="0"/>
  </p:normalViewPr>
  <p:slideViewPr>
    <p:cSldViewPr>
      <p:cViewPr>
        <p:scale>
          <a:sx n="85" d="100"/>
          <a:sy n="85" d="100"/>
        </p:scale>
        <p:origin x="-1240" y="-8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16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40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51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58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72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1835621"/>
            <a:ext cx="8216900" cy="47371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Access and Edit Permissions.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Manage your 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3923878" y="4283893"/>
            <a:ext cx="1800200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228134" y="4499917"/>
            <a:ext cx="4032448" cy="792088"/>
          </a:xfrm>
          <a:prstGeom prst="wedgeRoundRectCallout">
            <a:avLst>
              <a:gd name="adj1" fmla="val -60861"/>
              <a:gd name="adj2" fmla="val -502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Add more groups that will have access permission.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816100"/>
            <a:ext cx="6756400" cy="3911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95486" y="118754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Permission Selector.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Manage your 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411710" y="2483693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Site Templates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6" y="1763613"/>
            <a:ext cx="8178800" cy="4660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979662" y="4427909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Three templates by default. This list can be extended.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4098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The new site appears in the template list.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120900"/>
            <a:ext cx="10261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After recharging the page it will also be accessible in the admin tool bar.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051645"/>
            <a:ext cx="8547594" cy="4176464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580062" y="3851845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The URL contains the name of the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Exercise: New Site (15 min)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  <a:cs typeface="MS Gothic"/>
              </a:rPr>
              <a:t>Create a new Site and manage its permissions</a:t>
            </a:r>
            <a:endParaRPr lang="en-GB" sz="2800" b="1" i="1" dirty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Click on Manage Sites in the Admin Tool Bar and add a new site (or portal) called “bike”.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Allow access to everyone. Gives edit rights anybody in the group “platform/users”. (platform/Visitors)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Careful, by misadventure you might exclude yourself from your new site: </a:t>
            </a:r>
            <a:br>
              <a:rPr lang="en-US" sz="2000" b="1" i="1" dirty="0" smtClean="0">
                <a:solidFill>
                  <a:srgbClr val="000000"/>
                </a:solidFill>
                <a:cs typeface="MS Gothic"/>
              </a:rPr>
            </a:b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For example, give the edit rights to 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887633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  <a:cs typeface="MS Gothic"/>
              </a:rPr>
              <a:t>Site and Page Layouts</a:t>
            </a:r>
            <a:endParaRPr lang="en-GB" sz="4800" dirty="0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5693148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 Layout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dirty="0">
                <a:solidFill>
                  <a:srgbClr val="4C4C4C"/>
                </a:solidFill>
              </a:rPr>
              <a:t>There a </a:t>
            </a:r>
            <a:r>
              <a:rPr lang="en-US" sz="2000" b="1" dirty="0" smtClean="0">
                <a:solidFill>
                  <a:srgbClr val="4C4C4C"/>
                </a:solidFill>
              </a:rPr>
              <a:t>several different pages </a:t>
            </a:r>
            <a:r>
              <a:rPr lang="en-US" sz="2000" b="1" dirty="0">
                <a:solidFill>
                  <a:srgbClr val="4C4C4C"/>
                </a:solidFill>
              </a:rPr>
              <a:t>on a </a:t>
            </a:r>
            <a:r>
              <a:rPr lang="en-US" sz="2000" b="1" dirty="0" smtClean="0">
                <a:solidFill>
                  <a:srgbClr val="4C4C4C"/>
                </a:solidFill>
              </a:rPr>
              <a:t>site. Each page has its own URL.</a:t>
            </a:r>
            <a:endParaRPr lang="en-US" sz="2000" b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dirty="0" smtClean="0">
                <a:solidFill>
                  <a:srgbClr val="4C4C4C"/>
                </a:solidFill>
              </a:rPr>
              <a:t>A layout consists of a </a:t>
            </a:r>
            <a:r>
              <a:rPr lang="en-US" sz="2000" b="1" dirty="0">
                <a:solidFill>
                  <a:srgbClr val="4C4C4C"/>
                </a:solidFill>
              </a:rPr>
              <a:t>set of </a:t>
            </a:r>
            <a:r>
              <a:rPr lang="en-US" sz="2000" b="1" dirty="0" smtClean="0">
                <a:solidFill>
                  <a:srgbClr val="4C4C4C"/>
                </a:solidFill>
              </a:rPr>
              <a:t>containers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The layout of a single page consists of the headers and footers of the site layout together the page layout.</a:t>
            </a:r>
          </a:p>
        </p:txBody>
      </p:sp>
    </p:spTree>
    <p:extLst>
      <p:ext uri="{BB962C8B-B14F-4D97-AF65-F5344CB8AC3E}">
        <p14:creationId xmlns:p14="http://schemas.microsoft.com/office/powerpoint/2010/main" val="14522481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3600" smtClean="0">
                <a:solidFill>
                  <a:srgbClr val="FFA300"/>
                </a:solidFill>
                <a:cs typeface="MS Gothic"/>
              </a:rPr>
              <a:t>Site Layout</a:t>
            </a:r>
            <a:endParaRPr lang="en-US" sz="360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70401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180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598" y="1907629"/>
            <a:ext cx="8976533" cy="3636689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1331590" y="1835621"/>
            <a:ext cx="9073008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868094" y="539477"/>
            <a:ext cx="3816424" cy="720080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smtClean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  <a:endParaRPr lang="en-US" sz="2000" b="1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1331590" y="2987749"/>
            <a:ext cx="9073008" cy="266429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5526" y="6012085"/>
            <a:ext cx="3240360" cy="648072"/>
          </a:xfrm>
          <a:prstGeom prst="wedgeRoundRectCallout">
            <a:avLst>
              <a:gd name="adj1" fmla="val 45403"/>
              <a:gd name="adj2" fmla="val -1068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dirty="0" smtClean="0">
                <a:solidFill>
                  <a:srgbClr val="4C4C4C"/>
                </a:solidFill>
                <a:cs typeface="MS Gothic"/>
              </a:rPr>
              <a:t>In blue color: Layout of the page “Overview”</a:t>
            </a:r>
            <a:endParaRPr lang="en-US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134285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70" y="2195661"/>
            <a:ext cx="8856984" cy="4285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 Layout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0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123677" y="2195661"/>
            <a:ext cx="8784976" cy="93610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1" y="899517"/>
            <a:ext cx="3816424" cy="720080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7" y="3203773"/>
            <a:ext cx="8784976" cy="2808312"/>
          </a:xfrm>
          <a:prstGeom prst="roundRect">
            <a:avLst>
              <a:gd name="adj" fmla="val 3920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79462" y="1259557"/>
            <a:ext cx="4752528" cy="720080"/>
          </a:xfrm>
          <a:prstGeom prst="wedgeRoundRectCallout">
            <a:avLst>
              <a:gd name="adj1" fmla="val -5262"/>
              <a:gd name="adj2" fmla="val 2651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dirty="0" smtClean="0">
                <a:solidFill>
                  <a:srgbClr val="4C4C4C"/>
                </a:solidFill>
                <a:cs typeface="MS Gothic"/>
              </a:rPr>
              <a:t>In blue color: Layout of the page “Products” (Showing Movement)</a:t>
            </a:r>
            <a:endParaRPr lang="en-US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7" y="6156101"/>
            <a:ext cx="87849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588174" y="4787949"/>
            <a:ext cx="3816424" cy="720080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Common footer layout of all pages of the site “acme”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91980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  <a:cs typeface="MS Gothic"/>
              </a:rPr>
              <a:t>Sites</a:t>
            </a:r>
            <a:endParaRPr lang="en-GB" sz="4800" dirty="0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472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1619597"/>
            <a:ext cx="7959654" cy="2592288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 Layout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18754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044852" y="2987749"/>
            <a:ext cx="1728192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2150" y="1691605"/>
            <a:ext cx="3816424" cy="720080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Edit the common layout of all pages of the current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739809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2" y="1058556"/>
            <a:ext cx="9865096" cy="5961641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539502" y="3707829"/>
            <a:ext cx="9937104" cy="23042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771750" y="2267670"/>
            <a:ext cx="2736304" cy="432048"/>
          </a:xfrm>
          <a:prstGeom prst="wedgeRoundRectCallout">
            <a:avLst>
              <a:gd name="adj1" fmla="val -21217"/>
              <a:gd name="adj2" fmla="val 2650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Position of the page.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485895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352018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Organized in categories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Configurable in the application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registry (later chapter).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68" y="1043532"/>
            <a:ext cx="4712158" cy="5616625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084118" y="1979637"/>
            <a:ext cx="2736304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257975" y="1259557"/>
            <a:ext cx="1872209" cy="504056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Categories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6084660" y="3131765"/>
            <a:ext cx="2807769" cy="28803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87916" y="3707829"/>
            <a:ext cx="1872209" cy="504056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Applications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1718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Most containers are invisible in the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final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18" y="1043533"/>
            <a:ext cx="4906144" cy="58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00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05701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88" y="1691605"/>
            <a:ext cx="5555762" cy="2752080"/>
          </a:xfrm>
          <a:prstGeom prst="rect">
            <a:avLst/>
          </a:prstGeom>
        </p:spPr>
      </p:pic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Add a new Page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516166" y="3740546"/>
            <a:ext cx="1800200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8" y="4748658"/>
            <a:ext cx="2232248" cy="504056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new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55688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Add a new Page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6"/>
            <a:ext cx="151216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8" y="4748658"/>
            <a:ext cx="2232248" cy="504056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new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11160125" cy="4468657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2771750" y="2123653"/>
            <a:ext cx="244827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851870" y="899517"/>
            <a:ext cx="4320480" cy="1080120"/>
          </a:xfrm>
          <a:prstGeom prst="wedgeRoundRectCallout">
            <a:avLst>
              <a:gd name="adj1" fmla="val -113058"/>
              <a:gd name="adj2" fmla="val 745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Click on the arrow until you are and the root navigation node called “/default”.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107454" y="2123653"/>
            <a:ext cx="100811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211910" y="3161645"/>
            <a:ext cx="5040560" cy="100811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100342" y="4715941"/>
            <a:ext cx="2952328" cy="432048"/>
          </a:xfrm>
          <a:prstGeom prst="wedgeRoundRectCallout">
            <a:avLst>
              <a:gd name="adj1" fmla="val -20815"/>
              <a:gd name="adj2" fmla="val -1522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Multilanguage Labels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23478" y="5436021"/>
            <a:ext cx="4320480" cy="1080120"/>
          </a:xfrm>
          <a:prstGeom prst="wedgeRoundRectCallout">
            <a:avLst>
              <a:gd name="adj1" fmla="val 64680"/>
              <a:gd name="adj2" fmla="val -15779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Invisible pages do not appear in the menu, they are useful for search results or print viewers.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8235297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Add a new Page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6"/>
            <a:ext cx="151216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8" y="4748658"/>
            <a:ext cx="2232248" cy="504056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new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400"/>
            <a:ext cx="11160125" cy="44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Add a new Page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6"/>
            <a:ext cx="151216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8" y="4748658"/>
            <a:ext cx="2232248" cy="504056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new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0"/>
            <a:ext cx="11160125" cy="5768154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876206" y="3203773"/>
            <a:ext cx="3960440" cy="115212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Add a new Page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6"/>
            <a:ext cx="151216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8" y="4748658"/>
            <a:ext cx="2232248" cy="504056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new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7" y="1043533"/>
            <a:ext cx="11160125" cy="55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0" y="104353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You can manage several sites in eXo.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By default, there 3 example sites “acme”, “intranet”, “default”.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Each site consists of a navigation nodes (=menu entries), pages and a common site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The site acme has the navigation entries “Overview”, “News”, “Products”, “Questions”.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06" y="3244921"/>
            <a:ext cx="4608512" cy="3620973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462" y="4499917"/>
            <a:ext cx="2232248" cy="720080"/>
          </a:xfrm>
          <a:prstGeom prst="wedgeRoundRectCallout">
            <a:avLst>
              <a:gd name="adj1" fmla="val 96570"/>
              <a:gd name="adj2" fmla="val -5739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Available sites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3491830" y="3707829"/>
            <a:ext cx="2016224" cy="158417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172350" y="3635821"/>
            <a:ext cx="2736304" cy="864096"/>
          </a:xfrm>
          <a:prstGeom prst="wedgeRoundRectCallout">
            <a:avLst>
              <a:gd name="adj1" fmla="val -67267"/>
              <a:gd name="adj2" fmla="val 12491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Navigation nodes of the site “acme”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5724078" y="4787949"/>
            <a:ext cx="2016224" cy="194421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61222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Page Layout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4" y="2234952"/>
            <a:ext cx="5778500" cy="2209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4" y="2234952"/>
            <a:ext cx="5778500" cy="22098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032152" y="3059757"/>
            <a:ext cx="1728192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600104" y="1907629"/>
            <a:ext cx="4392488" cy="504056"/>
          </a:xfrm>
          <a:prstGeom prst="wedgeRoundRectCallout">
            <a:avLst>
              <a:gd name="adj1" fmla="val -20731"/>
              <a:gd name="adj2" fmla="val 17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Edit the layout of the current page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87800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Page Layout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455314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Layout (20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(green arrow).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Call the new bike “Bike Shop”.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Add </a:t>
            </a:r>
            <a:r>
              <a:rPr lang="en-US" sz="2000" b="1" i="1" dirty="0">
                <a:solidFill>
                  <a:srgbClr val="000000"/>
                </a:solidFill>
              </a:rPr>
              <a:t>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3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 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773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8358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Portlets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Portlets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  <a:cs typeface="MS Gothic"/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  <a:cs typeface="MS Gothic"/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010844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Portlet Preferences and Settings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  <a:cs typeface="MS Gothic"/>
              </a:rPr>
              <a:t>In the page layout, hover of the portlet and click on the pencil.</a:t>
            </a: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6" y="1763613"/>
            <a:ext cx="5976664" cy="480616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3866810" y="1922569"/>
            <a:ext cx="576064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283918" y="2915741"/>
            <a:ext cx="3744416" cy="720080"/>
          </a:xfrm>
          <a:prstGeom prst="wedgeRoundRectCallout">
            <a:avLst>
              <a:gd name="adj1" fmla="val -52144"/>
              <a:gd name="adj2" fmla="val -11560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Access to the preferences and settings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08593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Portlet Preferences and Settings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  <a:cs typeface="MS Gothic"/>
              </a:rPr>
              <a:t>The first tab (Edit Mode) depends on the portlet, therefore it’s different for each portlet. This tab is optional.  </a:t>
            </a: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2" y="1835621"/>
            <a:ext cx="10096500" cy="47371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11510" y="1907629"/>
            <a:ext cx="115212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67769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</a:t>
            </a: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Settings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498600"/>
            <a:ext cx="10033000" cy="45466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2339702" y="3491805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724078" y="3419797"/>
            <a:ext cx="3096344" cy="1584176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Check if you need decorations. You can uncheck this by default at the site options.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1763638" y="1475581"/>
            <a:ext cx="15841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299611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</a:t>
            </a: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Settings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2" y="1187549"/>
            <a:ext cx="10020300" cy="46101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4427934" y="1187549"/>
            <a:ext cx="1872208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99056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In this example the current site is is called “acme”.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The different pages are opened by clicking on the navigation nodes “Overview”, “News”, “Products”, “Questions” which opens the corresponding pages.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Later on, we will see how navigation nodes and pages are logically separated.</a:t>
            </a: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94" y="4178920"/>
            <a:ext cx="5589706" cy="190517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43958" y="4283893"/>
            <a:ext cx="3744416" cy="432048"/>
          </a:xfrm>
          <a:prstGeom prst="wedgeRoundRectCallout">
            <a:avLst>
              <a:gd name="adj1" fmla="val -20713"/>
              <a:gd name="adj2" fmla="val 1852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Navigation of the site “acme”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339702" y="5292005"/>
            <a:ext cx="5040560" cy="72008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364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</a:t>
            </a: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Settings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59557"/>
            <a:ext cx="10071100" cy="46863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300142" y="1331565"/>
            <a:ext cx="1728192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92260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94" y="3604960"/>
            <a:ext cx="6944916" cy="29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9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9" y="1547589"/>
            <a:ext cx="10753195" cy="4608512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3419822" y="3131765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03798" y="899517"/>
            <a:ext cx="3888432" cy="720080"/>
          </a:xfrm>
          <a:prstGeom prst="wedgeRoundRectCallout">
            <a:avLst>
              <a:gd name="adj1" fmla="val -18828"/>
              <a:gd name="adj2" fmla="val 25646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Open navigation management of the current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179462" y="3131765"/>
            <a:ext cx="316835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5508054" y="2915741"/>
            <a:ext cx="1584176" cy="151216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388374" y="2627709"/>
            <a:ext cx="2520280" cy="720080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Visible navigation nodes of acme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580062" y="4499917"/>
            <a:ext cx="1584176" cy="72008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8244358" y="4139877"/>
            <a:ext cx="2736304" cy="720080"/>
          </a:xfrm>
          <a:prstGeom prst="wedgeRoundRectCallout">
            <a:avLst>
              <a:gd name="adj1" fmla="val -87294"/>
              <a:gd name="adj2" fmla="val 337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Invisible navigation nodes of acme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827534" y="4139877"/>
            <a:ext cx="2520280" cy="720080"/>
          </a:xfrm>
          <a:prstGeom prst="wedgeRoundRectCallout">
            <a:avLst>
              <a:gd name="adj1" fmla="val -17999"/>
              <a:gd name="adj2" fmla="val -13013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Visible navigation nodes of acme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627" y="1523285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61670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473200"/>
            <a:ext cx="4546600" cy="46101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5508054" y="2843733"/>
            <a:ext cx="2088232" cy="302433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388373" y="2593419"/>
            <a:ext cx="1656185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Right click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532390" y="3491805"/>
            <a:ext cx="2304256" cy="720080"/>
          </a:xfrm>
          <a:prstGeom prst="wedgeRoundRectCallout">
            <a:avLst>
              <a:gd name="adj1" fmla="val -107441"/>
              <a:gd name="adj2" fmla="val -189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Navigation node modification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3347814" y="2195661"/>
            <a:ext cx="115212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99542" y="1547589"/>
            <a:ext cx="1944217" cy="538346"/>
          </a:xfrm>
          <a:prstGeom prst="wedgeRoundRectCallout">
            <a:avLst>
              <a:gd name="adj1" fmla="val 77877"/>
              <a:gd name="adj2" fmla="val 9755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Parent node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139902" y="4139877"/>
            <a:ext cx="1296144" cy="72008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550" y="4067869"/>
            <a:ext cx="2088233" cy="538346"/>
          </a:xfrm>
          <a:prstGeom prst="wedgeRoundRectCallout">
            <a:avLst>
              <a:gd name="adj1" fmla="val 97288"/>
              <a:gd name="adj2" fmla="val -106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Invisible nodes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1331565"/>
            <a:ext cx="8128000" cy="42545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08254" y="2627709"/>
            <a:ext cx="2160241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Used in the URL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5436046" y="2987749"/>
            <a:ext cx="79208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6" y="2627709"/>
            <a:ext cx="7747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921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navigations and some properties.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containers, applications and some properties.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and/or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The navigation </a:t>
            </a:r>
            <a:r>
              <a:rPr lang="en-US" sz="2000" b="1" i="1" dirty="0">
                <a:solidFill>
                  <a:schemeClr val="tx1"/>
                </a:solidFill>
              </a:rPr>
              <a:t>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page can be referenced by many navigation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Site Navigation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page, find it in the navigation and create new navigation 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dirty="0" smtClean="0">
                <a:solidFill>
                  <a:srgbClr val="4C4C4C"/>
                </a:solidFill>
                <a:cs typeface="MS Gothic"/>
              </a:rPr>
              <a:t>The URL is composed of the current site and the chosen navigation node.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54" y="4192165"/>
            <a:ext cx="5245100" cy="25400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779043"/>
            <a:ext cx="4104456" cy="322493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23478" y="4787949"/>
            <a:ext cx="2232248" cy="720080"/>
          </a:xfrm>
          <a:prstGeom prst="wedgeRoundRectCallout">
            <a:avLst>
              <a:gd name="adj1" fmla="val -10514"/>
              <a:gd name="adj2" fmla="val -20263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Current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2483718" y="3214060"/>
            <a:ext cx="1728192" cy="5760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236246" y="2195661"/>
            <a:ext cx="3240360" cy="1440160"/>
          </a:xfrm>
          <a:prstGeom prst="wedgeRoundRectCallout">
            <a:avLst>
              <a:gd name="adj1" fmla="val -19778"/>
              <a:gd name="adj2" fmla="val 8964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The URL reflects the current site and the chosen navigation node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6516166" y="4211885"/>
            <a:ext cx="33843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83518" y="3142052"/>
            <a:ext cx="1656184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7894" y="1691605"/>
            <a:ext cx="2736304" cy="720080"/>
          </a:xfrm>
          <a:prstGeom prst="wedgeRoundRectCallout">
            <a:avLst>
              <a:gd name="adj1" fmla="val -51076"/>
              <a:gd name="adj2" fmla="val 15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Choose navigation node “Overview”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cxnSp>
        <p:nvCxnSpPr>
          <p:cNvPr id="13" name="Connecteur en arc 12"/>
          <p:cNvCxnSpPr>
            <a:stCxn id="8" idx="2"/>
          </p:cNvCxnSpPr>
          <p:nvPr/>
        </p:nvCxnSpPr>
        <p:spPr bwMode="auto">
          <a:xfrm rot="16200000" flipH="1">
            <a:off x="4613098" y="2524840"/>
            <a:ext cx="637787" cy="316835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Rectangle à coins arrondis 14"/>
          <p:cNvSpPr/>
          <p:nvPr/>
        </p:nvSpPr>
        <p:spPr bwMode="auto">
          <a:xfrm>
            <a:off x="7236246" y="6156101"/>
            <a:ext cx="93610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50584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Create a small </a:t>
            </a:r>
            <a:r>
              <a:rPr lang="en-GB" b="1" i="1" dirty="0">
                <a:solidFill>
                  <a:schemeClr val="tx1"/>
                </a:solidFill>
              </a:rPr>
              <a:t>n</a:t>
            </a:r>
            <a:r>
              <a:rPr lang="en-GB" b="1" i="1" dirty="0" smtClean="0">
                <a:solidFill>
                  <a:schemeClr val="tx1"/>
                </a:solidFill>
              </a:rPr>
              <a:t>avigation tree that reuses pages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</a:t>
            </a:r>
            <a:r>
              <a:rPr lang="en-US" sz="1800" b="1" i="1" dirty="0" smtClean="0">
                <a:solidFill>
                  <a:schemeClr val="tx1"/>
                </a:solidFill>
              </a:rPr>
              <a:t>to show a target </a:t>
            </a:r>
            <a:r>
              <a:rPr lang="en-US" sz="1800" b="1" i="1" dirty="0">
                <a:solidFill>
                  <a:schemeClr val="tx1"/>
                </a:solidFill>
              </a:rPr>
              <a:t>site.</a:t>
            </a:r>
          </a:p>
          <a:p>
            <a:pPr marL="258763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http://blog.exoplatform.com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/),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exoHome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http://www.exoplatform.com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 and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google</a:t>
            </a:r>
            <a:r>
              <a:rPr lang="en-US" sz="1800" b="1" i="1" dirty="0" smtClean="0">
                <a:solidFill>
                  <a:schemeClr val="tx1"/>
                </a:solidFill>
              </a:rPr>
              <a:t>” (google.com).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The navigation nodes “</a:t>
            </a:r>
            <a:r>
              <a:rPr lang="en-US" sz="1800" b="1" i="1" dirty="0">
                <a:solidFill>
                  <a:schemeClr val="tx1"/>
                </a:solidFill>
              </a:rPr>
              <a:t>shortcuts”, </a:t>
            </a:r>
            <a:r>
              <a:rPr lang="en-US" sz="1800" b="1" i="1" dirty="0" smtClean="0">
                <a:solidFill>
                  <a:schemeClr val="tx1"/>
                </a:solidFill>
              </a:rPr>
              <a:t>“blog” </a:t>
            </a:r>
            <a:r>
              <a:rPr lang="en-US" sz="1800" b="1" i="1" dirty="0">
                <a:solidFill>
                  <a:schemeClr val="tx1"/>
                </a:solidFill>
              </a:rPr>
              <a:t>and “eXo” nodes shall reference to the </a:t>
            </a:r>
            <a:r>
              <a:rPr lang="en-US" sz="1800" b="1" i="1" dirty="0" smtClean="0">
                <a:solidFill>
                  <a:schemeClr val="tx1"/>
                </a:solidFill>
              </a:rPr>
              <a:t>same </a:t>
            </a:r>
            <a:r>
              <a:rPr lang="en-US" sz="1800" b="1" i="1" dirty="0">
                <a:solidFill>
                  <a:schemeClr val="tx1"/>
                </a:solidFill>
              </a:rPr>
              <a:t>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”.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following user navigation: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Shortcuts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Google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  <a:endParaRPr lang="en-US" sz="1800" b="1" i="1" dirty="0" smtClean="0">
              <a:solidFill>
                <a:schemeClr val="tx1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 Home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Interchange the order of the </a:t>
            </a:r>
            <a:r>
              <a:rPr lang="en-GB" sz="1800" b="1" i="1" dirty="0" err="1" smtClean="0">
                <a:solidFill>
                  <a:schemeClr val="tx1"/>
                </a:solidFill>
              </a:rPr>
              <a:t>subtrees</a:t>
            </a:r>
            <a:r>
              <a:rPr lang="en-GB" sz="1800" b="1" i="1" dirty="0" smtClean="0">
                <a:solidFill>
                  <a:schemeClr val="tx1"/>
                </a:solidFill>
              </a:rPr>
              <a:t> eXo and Shortcuts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Cut and paste “eXo Home” from “eXo” to “</a:t>
            </a:r>
            <a:r>
              <a:rPr lang="en-GB" sz="1800" b="1" i="1" dirty="0" err="1" smtClean="0">
                <a:solidFill>
                  <a:schemeClr val="tx1"/>
                </a:solidFill>
              </a:rPr>
              <a:t>ShortCuts</a:t>
            </a:r>
            <a:r>
              <a:rPr lang="en-GB" sz="1800" b="1" i="1" dirty="0" smtClean="0">
                <a:solidFill>
                  <a:schemeClr val="tx1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  <a:cs typeface="MS Gothic"/>
              </a:rPr>
              <a:t>Application Registry</a:t>
            </a:r>
            <a:endParaRPr lang="en-GB" sz="4800" dirty="0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893511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Application Registry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rgbClr val="000000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2179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Application Registry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rgbClr val="000000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37237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Application Registry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rgbClr val="000000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8063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Application Registry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rgbClr val="000000"/>
                </a:solidFill>
                <a:cs typeface="MS Gothic"/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rgbClr val="000000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55843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Exercise 1/2:  Application Registry (20 min)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26672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  <a:cs typeface="MS Gothic"/>
              </a:rPr>
              <a:t>Import</a:t>
            </a:r>
            <a:endParaRPr lang="en-GB" sz="2800" b="1" i="1" dirty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  <a:cs typeface="MS Gothic"/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Switch to the Gadget panel. 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rgbClr val="000000"/>
                </a:solidFill>
                <a:cs typeface="MS Gothic"/>
              </a:rPr>
              <a:t>toto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rgbClr val="000000"/>
                </a:solidFill>
                <a:cs typeface="MS Gothic"/>
              </a:rPr>
              <a:t>Layout</a:t>
            </a: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Create a test page, open the layout and test the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33101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Exercise 2/2: Application Registry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1554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  <a:cs typeface="MS Gothic"/>
              </a:rPr>
              <a:t>Permissions</a:t>
            </a:r>
            <a:endParaRPr lang="en-GB" sz="2800" b="1" i="1" dirty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Login as “</a:t>
            </a:r>
            <a:r>
              <a:rPr lang="en-US" sz="2000" b="1" i="1" dirty="0" err="1" smtClean="0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”,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Logout, login as john, put “</a:t>
            </a:r>
            <a:r>
              <a:rPr lang="en-US" sz="2000" b="1" i="1" dirty="0" err="1" smtClean="0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” in the 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“organization/management</a:t>
            </a:r>
            <a:r>
              <a:rPr lang="en-US" sz="2000" b="1" i="1" smtClean="0">
                <a:solidFill>
                  <a:srgbClr val="000000"/>
                </a:solidFill>
                <a:cs typeface="MS Gothic"/>
              </a:rPr>
              <a:t>” group</a:t>
            </a: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000000"/>
              </a:solidFill>
              <a:cs typeface="MS Gothic"/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  <a:cs typeface="MS Gothic"/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94879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69" y="1619597"/>
            <a:ext cx="5185265" cy="36004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6012110" y="4643933"/>
            <a:ext cx="1872208" cy="5040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23878" y="5003973"/>
            <a:ext cx="1512168" cy="504056"/>
          </a:xfrm>
          <a:prstGeom prst="wedgeRoundRectCallout">
            <a:avLst>
              <a:gd name="adj1" fmla="val 87965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Click!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  <a:cs typeface="MS Gothic"/>
              </a:rPr>
              <a:t>Manage Sites</a:t>
            </a:r>
            <a:endParaRPr lang="en-GB" sz="4800" dirty="0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36814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11554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where you have the “manager” role,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</a:t>
            </a:r>
            <a:r>
              <a:rPr lang="en-GB" sz="2000" b="1" i="1" dirty="0" smtClean="0">
                <a:solidFill>
                  <a:srgbClr val="4C4C4C"/>
                </a:solidFill>
              </a:rPr>
              <a:t>ou can add new navigations for groups where have the “manager” role.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2267669"/>
            <a:ext cx="9283700" cy="24257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22" y="4931965"/>
            <a:ext cx="2120900" cy="647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467494" y="2339677"/>
            <a:ext cx="9289032" cy="23762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11510" y="5401731"/>
            <a:ext cx="4032449" cy="1186418"/>
          </a:xfrm>
          <a:prstGeom prst="wedgeRoundRectCallout">
            <a:avLst>
              <a:gd name="adj1" fmla="val -22445"/>
              <a:gd name="adj2" fmla="val -10199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Group with navigation and where the connected user has the role “manager”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804199" y="5868069"/>
            <a:ext cx="4248472" cy="720080"/>
          </a:xfrm>
          <a:prstGeom prst="wedgeRoundRectCallout">
            <a:avLst>
              <a:gd name="adj1" fmla="val -60236"/>
              <a:gd name="adj2" fmla="val -10938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Add a group to this list that does not have navigation nodes yet.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336800"/>
            <a:ext cx="9347200" cy="2882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7575222" y="3326725"/>
            <a:ext cx="2202368" cy="1152128"/>
          </a:xfrm>
          <a:prstGeom prst="curvedConnector3">
            <a:avLst>
              <a:gd name="adj1" fmla="val 100199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8388374" y="2513573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4" y="1115541"/>
            <a:ext cx="6921500" cy="5549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6840202" y="1295561"/>
            <a:ext cx="936104" cy="1440160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7164238" y="1259557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7454" y="2699717"/>
            <a:ext cx="3528392" cy="648072"/>
          </a:xfrm>
          <a:prstGeom prst="wedgeRoundRectCallout">
            <a:avLst>
              <a:gd name="adj1" fmla="val 65241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Navigation of the group Content Management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115541"/>
            <a:ext cx="9841880" cy="38451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0" y="3203773"/>
            <a:ext cx="5397500" cy="33782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Connecteur en arc 11"/>
          <p:cNvCxnSpPr>
            <a:endCxn id="19" idx="1"/>
          </p:cNvCxnSpPr>
          <p:nvPr/>
        </p:nvCxnSpPr>
        <p:spPr bwMode="auto">
          <a:xfrm rot="16200000" flipH="1">
            <a:off x="4517944" y="3617819"/>
            <a:ext cx="2124236" cy="201622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4" name="Rectangle à coins arrondis 13"/>
          <p:cNvSpPr/>
          <p:nvPr/>
        </p:nvSpPr>
        <p:spPr bwMode="auto">
          <a:xfrm>
            <a:off x="3995886" y="3275781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1331565"/>
            <a:ext cx="4521200" cy="622300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 bwMode="auto">
          <a:xfrm>
            <a:off x="3995886" y="2627709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88174" y="1403573"/>
            <a:ext cx="446449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6588174" y="5508029"/>
            <a:ext cx="194421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cxnSp>
        <p:nvCxnSpPr>
          <p:cNvPr id="22" name="Connecteur en arc 21"/>
          <p:cNvCxnSpPr>
            <a:stCxn id="17" idx="3"/>
            <a:endCxn id="13" idx="1"/>
          </p:cNvCxnSpPr>
          <p:nvPr/>
        </p:nvCxnSpPr>
        <p:spPr bwMode="auto">
          <a:xfrm flipV="1">
            <a:off x="5508054" y="1642715"/>
            <a:ext cx="1130871" cy="112901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483718" y="5796061"/>
            <a:ext cx="2845082" cy="504056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New navigation node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24278" y="2195661"/>
            <a:ext cx="2413034" cy="792088"/>
          </a:xfrm>
          <a:prstGeom prst="wedgeRoundRectCallout">
            <a:avLst>
              <a:gd name="adj1" fmla="val -24112"/>
              <a:gd name="adj2" fmla="val -10274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The node name is part of the URL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36990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50" y="1187549"/>
            <a:ext cx="4533900" cy="2489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043533"/>
            <a:ext cx="4432300" cy="57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10" y="5147989"/>
            <a:ext cx="6197600" cy="13081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300142" y="5940077"/>
            <a:ext cx="201622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23678" y="6084093"/>
            <a:ext cx="2950455" cy="504056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New navigation node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203798" y="3779837"/>
            <a:ext cx="3419822" cy="936104"/>
          </a:xfrm>
          <a:prstGeom prst="wedgeRoundRectCallout">
            <a:avLst>
              <a:gd name="adj1" fmla="val 65295"/>
              <a:gd name="adj2" fmla="val -12726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Other navigation nodes of the group “Content Management”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16166" y="2339677"/>
            <a:ext cx="2304256" cy="64807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6228134" y="5219997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884318" y="4499917"/>
            <a:ext cx="3168352" cy="648072"/>
          </a:xfrm>
          <a:prstGeom prst="wedgeRoundRectCallout">
            <a:avLst>
              <a:gd name="adj1" fmla="val -80080"/>
              <a:gd name="adj2" fmla="val 7132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This new </a:t>
            </a: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entry appears with the first node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259582" y="1979637"/>
            <a:ext cx="3384376" cy="936104"/>
          </a:xfrm>
          <a:prstGeom prst="wedgeRoundRectCallout">
            <a:avLst>
              <a:gd name="adj1" fmla="val -45207"/>
              <a:gd name="adj2" fmla="val -739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Admin Tool Bar entries before adding a first group navigation node 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744821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Group Site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a new page in a group, create pages accessible for platform/bike only, modify the layout of this group’s pages.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“Manage Groups” in the Admin Tool Bar and open the navigation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pages of the different groups in order to experience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Sometimes the terms “site” and “portal” 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/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Each site has it’s own layout, navigation,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 </a:t>
            </a: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/>
            </a:r>
            <a:br>
              <a:rPr lang="en-US" sz="2000" b="1" i="1" dirty="0" smtClean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Manage your 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198" y="1043533"/>
            <a:ext cx="3708400" cy="2679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70" y="3883173"/>
            <a:ext cx="10401300" cy="292100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60182" y="1115541"/>
            <a:ext cx="1296144" cy="504056"/>
          </a:xfrm>
          <a:prstGeom prst="wedgeRoundRectCallout">
            <a:avLst>
              <a:gd name="adj1" fmla="val 22089"/>
              <a:gd name="adj2" fmla="val 2419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1. Click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7164238" y="2699717"/>
            <a:ext cx="136815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9468494" y="5075981"/>
            <a:ext cx="115212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604398" y="5940077"/>
            <a:ext cx="2223864" cy="927720"/>
          </a:xfrm>
          <a:prstGeom prst="wedgeRoundRectCallout">
            <a:avLst>
              <a:gd name="adj1" fmla="val 19045"/>
              <a:gd name="adj2" fmla="val -1127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You cannot delete the default site 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940102" y="6300117"/>
            <a:ext cx="1584176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627734" y="6156101"/>
            <a:ext cx="2592288" cy="504056"/>
          </a:xfrm>
          <a:prstGeom prst="wedgeRoundRectCallout">
            <a:avLst>
              <a:gd name="adj1" fmla="val 74372"/>
              <a:gd name="adj2" fmla="val 117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2. Create a new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84547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 smtClean="0">
                <a:solidFill>
                  <a:srgbClr val="4C4C4C"/>
                </a:solidFill>
                <a:cs typeface="MS Gothic"/>
              </a:rPr>
              <a:t>name, locale and skin for your site.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Manage your 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123653"/>
            <a:ext cx="7758570" cy="4464496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2" y="2339677"/>
            <a:ext cx="4032448" cy="792088"/>
          </a:xfrm>
          <a:prstGeom prst="wedgeRoundRectCallout">
            <a:avLst>
              <a:gd name="adj1" fmla="val -58638"/>
              <a:gd name="adj2" fmla="val 251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The name appears in the URL and cannot be changed.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8" y="2699717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660182" y="3491805"/>
            <a:ext cx="4032448" cy="504056"/>
          </a:xfrm>
          <a:prstGeom prst="wedgeRoundRectCallout">
            <a:avLst>
              <a:gd name="adj1" fmla="val -58268"/>
              <a:gd name="adj2" fmla="val -5591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</a:rPr>
              <a:t>The label is used elsewhere.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8" y="3131765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7901" y="1136631"/>
            <a:ext cx="3078382" cy="120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73398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  <a:cs typeface="MS Gothic"/>
              </a:rPr>
              <a:t>Manage your Sites</a:t>
            </a:r>
            <a:endParaRPr lang="en-GB" sz="3600" dirty="0">
              <a:solidFill>
                <a:srgbClr val="FFA300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2" y="1331565"/>
            <a:ext cx="8153400" cy="46736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1691630" y="2297549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64038" y="2195661"/>
            <a:ext cx="3960440" cy="1440160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2000" tIns="46800" rIns="72000" bIns="4680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dirty="0" smtClean="0">
                <a:solidFill>
                  <a:srgbClr val="4C4C4C"/>
                </a:solidFill>
                <a:cs typeface="MS Gothic"/>
              </a:rPr>
              <a:t>Check if you generally need decorations around the portlets. 95% of the customers do not need this.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20663</TotalTime>
  <Words>2250</Words>
  <Application>Microsoft Macintosh PowerPoint</Application>
  <PresentationFormat>Personnalisé</PresentationFormat>
  <Paragraphs>431</Paragraphs>
  <Slides>72</Slides>
  <Notes>68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72</vt:i4>
      </vt:variant>
    </vt:vector>
  </HeadingPairs>
  <TitlesOfParts>
    <vt:vector size="75" baseType="lpstr">
      <vt:lpstr>eXo-powerpoint-template</vt:lpstr>
      <vt:lpstr>1_Office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exo</cp:lastModifiedBy>
  <cp:revision>331</cp:revision>
  <dcterms:created xsi:type="dcterms:W3CDTF">2010-06-15T15:11:14Z</dcterms:created>
  <dcterms:modified xsi:type="dcterms:W3CDTF">2012-02-28T09:54:37Z</dcterms:modified>
</cp:coreProperties>
</file>